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Slides/notesSlide3.xml" ContentType="application/vnd.openxmlformats-officedocument.presentationml.notesSlide+xml"/>
  <Override PartName="/ppt/slides/slide5.xml" ContentType="application/vnd.openxmlformats-officedocument.presentationml.slide+xml"/>
  <Override PartName="/ppt/notesSlides/notesSlide8.xml" ContentType="application/vnd.openxmlformats-officedocument.presentationml.notesSlide+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viewProps.xml" ContentType="application/vnd.openxmlformats-officedocument.presentationml.viewProps+xml"/>
  <Override PartName="/ppt/notesSlides/notesSlide1.xml" ContentType="application/vnd.openxmlformats-officedocument.presentationml.notesSlide+xml"/>
  <Override PartName="/ppt/slides/slide7.xml" ContentType="application/vnd.openxmlformats-officedocument.presentationml.slide+xml"/>
  <Override PartName="/ppt/notesSlides/notesSlide10.xml" ContentType="application/vnd.openxmlformats-officedocument.presentationml.notes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2.xml" ContentType="application/vnd.openxmlformats-officedocument.presentationml.slide+xml"/>
  <Override PartName="/ppt/notesSlides/notesSlide5.xml" ContentType="application/vnd.openxmlformats-officedocument.presentationml.notesSlide+xml"/>
  <Override PartName="/ppt/slides/slide3.xml" ContentType="application/vnd.openxmlformats-officedocument.presentationml.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1.xml" ContentType="application/vnd.openxmlformats-officedocument.presentationml.slide+xml"/>
  <Override PartName="/ppt/notesSlides/notesSlide9.xml" ContentType="application/vnd.openxmlformats-officedocument.presentationml.notesSlide+xml"/>
  <Override PartName="/ppt/slideLayouts/slideLayout8.xml" ContentType="application/vnd.openxmlformats-officedocument.presentationml.slideLayout+xml"/>
  <Override PartName="/ppt/presProps.xml" ContentType="application/vnd.openxmlformats-officedocument.presentationml.presProps+xml"/>
  <Override PartName="/ppt/slideMasters/slideMaster1.xml" ContentType="application/vnd.openxmlformats-officedocument.presentationml.slideMaster+xml"/>
  <Override PartName="/ppt/slideLayouts/slideLayout5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s/slide10.xml" ContentType="application/vnd.openxmlformats-officedocument.presentationml.slide+xml"/>
  <Override PartName="/ppt/slides/slide6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9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9144000" cy="5143500" type="screen16x9"/>
  <p:notesSz cx="6858000" cy="9144000"/>
  <p:embeddedFontLst>
    <p:embeddedFont>
      <p:font typeface="Century Schoolbook" panose="02040604050505020304" pitchFamily="18" charset="0"/>
      <p:regular r:id="rId13"/>
      <p:bold r:id="rId14"/>
      <p:italic r:id="rId15"/>
      <p:boldItalic r:id="rId16"/>
    </p:embeddedFont>
    <p:embeddedFont>
      <p:font typeface="Inconsolata" panose="020F0502020204030204" pitchFamily="2" charset="0"/>
      <p:regular r:id="rId17"/>
      <p:bold r:id="rId18"/>
    </p:embeddedFont>
    <p:embeddedFont>
      <p:font typeface="Roboto" panose="02000000000000000000" pitchFamily="2" charset="0"/>
      <p:regular r:id="rId19"/>
      <p:bold r:id="rId20"/>
      <p:italic r:id="rId21"/>
      <p:boldItalic r:id="rId2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55" d="100"/>
          <a:sy n="155" d="100"/>
        </p:scale>
        <p:origin x="624" y="13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29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presProps" Target="presProps.xml"/><Relationship Id="rId28" Type="http://schemas.openxmlformats.org/officeDocument/2006/relationships/customXml" Target="../customXml/item2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customXml" Target="../customXml/item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Background: collage 37688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3d3dc4af89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3d3dc4af89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Background: collage 13649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3d3dc4af893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3d3dc4af893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3d440f61c7a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3d440f61c7a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3d440f61c7a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3d440f61c7a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3d440f61c7a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3d440f61c7a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3d452d85cde_1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3d452d85cde_1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3d440f61c7a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3d440f61c7a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3d440f61c7a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3d440f61c7a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3d4799e95c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3d4799e95c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595308" y="-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  <a:lvl2pPr lvl="1">
              <a:buNone/>
              <a:defRPr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2pPr>
            <a:lvl3pPr lvl="2">
              <a:buNone/>
              <a:defRPr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3pPr>
            <a:lvl4pPr lvl="3">
              <a:buNone/>
              <a:defRPr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4pPr>
            <a:lvl5pPr lvl="4">
              <a:buNone/>
              <a:defRPr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5pPr>
            <a:lvl6pPr lvl="5">
              <a:buNone/>
              <a:defRPr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6pPr>
            <a:lvl7pPr lvl="6">
              <a:buNone/>
              <a:defRPr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7pPr>
            <a:lvl8pPr lvl="7">
              <a:buNone/>
              <a:defRPr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8pPr>
            <a:lvl9pPr lvl="8">
              <a:buNone/>
              <a:defRPr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595308" y="-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oboto"/>
              <a:buNone/>
              <a:defRPr sz="2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oboto"/>
              <a:buNone/>
              <a:defRPr sz="2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oboto"/>
              <a:buNone/>
              <a:defRPr sz="2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oboto"/>
              <a:buNone/>
              <a:defRPr sz="2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oboto"/>
              <a:buNone/>
              <a:defRPr sz="2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oboto"/>
              <a:buNone/>
              <a:defRPr sz="2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oboto"/>
              <a:buNone/>
              <a:defRPr sz="2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oboto"/>
              <a:buNone/>
              <a:defRPr sz="2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oboto"/>
              <a:buNone/>
              <a:defRPr sz="2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Char char="●"/>
              <a:defRPr sz="1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"/>
              <a:buChar char="○"/>
              <a:defRPr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"/>
              <a:buChar char="■"/>
              <a:defRPr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"/>
              <a:buChar char="●"/>
              <a:defRPr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"/>
              <a:buChar char="○"/>
              <a:defRPr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"/>
              <a:buChar char="■"/>
              <a:defRPr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"/>
              <a:buChar char="●"/>
              <a:defRPr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"/>
              <a:buChar char="○"/>
              <a:defRPr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"/>
              <a:buChar char="■"/>
              <a:defRPr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595308" y="-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ct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ct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ct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ct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ct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ct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ct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17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5" Type="http://schemas.openxmlformats.org/officeDocument/2006/relationships/image" Target="../media/image3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4.png"/><Relationship Id="rId5" Type="http://schemas.openxmlformats.org/officeDocument/2006/relationships/image" Target="../media/image16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/>
          <p:nvPr/>
        </p:nvSpPr>
        <p:spPr>
          <a:xfrm>
            <a:off x="5328850" y="0"/>
            <a:ext cx="38151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  <p:sp>
        <p:nvSpPr>
          <p:cNvPr id="55" name="Google Shape;55;p13"/>
          <p:cNvSpPr txBox="1">
            <a:spLocks noGrp="1"/>
          </p:cNvSpPr>
          <p:nvPr>
            <p:ph type="ctrTitle"/>
          </p:nvPr>
        </p:nvSpPr>
        <p:spPr>
          <a:xfrm>
            <a:off x="5328900" y="0"/>
            <a:ext cx="3815100" cy="17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chemeClr val="dk1"/>
                </a:solidFill>
              </a:rPr>
              <a:t>Discovery of NIR-Variable Objects in the JWIDF</a:t>
            </a:r>
            <a:endParaRPr sz="3000" b="1">
              <a:solidFill>
                <a:schemeClr val="dk1"/>
              </a:solidFill>
            </a:endParaRPr>
          </a:p>
        </p:txBody>
      </p:sp>
      <p:sp>
        <p:nvSpPr>
          <p:cNvPr id="56" name="Google Shape;56;p13"/>
          <p:cNvSpPr txBox="1">
            <a:spLocks noGrp="1"/>
          </p:cNvSpPr>
          <p:nvPr>
            <p:ph type="subTitle" idx="1"/>
          </p:nvPr>
        </p:nvSpPr>
        <p:spPr>
          <a:xfrm>
            <a:off x="5560950" y="1743000"/>
            <a:ext cx="3351000" cy="79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</a:rPr>
              <a:t>Gibson B. Bowling</a:t>
            </a:r>
            <a:endParaRPr sz="200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84">
                <a:solidFill>
                  <a:schemeClr val="dk1"/>
                </a:solidFill>
              </a:rPr>
              <a:t>Mentor: Dr. Rogier A. Windhorst</a:t>
            </a:r>
            <a:endParaRPr sz="1684">
              <a:solidFill>
                <a:schemeClr val="dk1"/>
              </a:solidFill>
            </a:endParaRPr>
          </a:p>
        </p:txBody>
      </p:sp>
      <p:pic>
        <p:nvPicPr>
          <p:cNvPr id="57" name="Google Shape;57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48087" y="4334204"/>
            <a:ext cx="1125612" cy="633159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pic>
        <p:nvPicPr>
          <p:cNvPr id="58" name="Google Shape;58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576712" y="4221775"/>
            <a:ext cx="857974" cy="857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558288" y="4221775"/>
            <a:ext cx="527375" cy="857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 title="jwst-pearls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7113" y="4221775"/>
            <a:ext cx="857974" cy="857974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13"/>
          <p:cNvSpPr txBox="1">
            <a:spLocks noGrp="1"/>
          </p:cNvSpPr>
          <p:nvPr>
            <p:ph type="subTitle" idx="1"/>
          </p:nvPr>
        </p:nvSpPr>
        <p:spPr>
          <a:xfrm>
            <a:off x="5560900" y="2571749"/>
            <a:ext cx="3351000" cy="156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</a:rPr>
              <a:t>School of Earth and Space Exploration, Arizona State University</a:t>
            </a:r>
            <a:endParaRPr sz="1500">
              <a:solidFill>
                <a:schemeClr val="dk1"/>
              </a:solidFill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</a:rPr>
              <a:t>AZSGC Symposium</a:t>
            </a:r>
            <a:endParaRPr sz="1500">
              <a:solidFill>
                <a:schemeClr val="dk1"/>
              </a:solidFill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</a:rPr>
              <a:t>April 18, 2026</a:t>
            </a:r>
            <a:endParaRPr sz="1500">
              <a:solidFill>
                <a:schemeClr val="dk1"/>
              </a:solidFill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22"/>
          <p:cNvSpPr txBox="1">
            <a:spLocks noGrp="1"/>
          </p:cNvSpPr>
          <p:nvPr>
            <p:ph type="title"/>
          </p:nvPr>
        </p:nvSpPr>
        <p:spPr>
          <a:xfrm>
            <a:off x="3526950" y="2285400"/>
            <a:ext cx="20901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Thank you!</a:t>
            </a:r>
            <a:endParaRPr b="1"/>
          </a:p>
        </p:txBody>
      </p:sp>
      <p:sp>
        <p:nvSpPr>
          <p:cNvPr id="186" name="Google Shape;186;p22"/>
          <p:cNvSpPr txBox="1"/>
          <p:nvPr/>
        </p:nvSpPr>
        <p:spPr>
          <a:xfrm>
            <a:off x="7779000" y="4785725"/>
            <a:ext cx="1364700" cy="35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G. B. Bowling (ASU)</a:t>
            </a:r>
            <a:endParaRPr sz="1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gbbowlin@asu.edu</a:t>
            </a:r>
            <a:endParaRPr sz="1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4"/>
          <p:cNvSpPr txBox="1">
            <a:spLocks noGrp="1"/>
          </p:cNvSpPr>
          <p:nvPr>
            <p:ph type="title"/>
          </p:nvPr>
        </p:nvSpPr>
        <p:spPr>
          <a:xfrm>
            <a:off x="311700" y="1793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Galaxies, Variability, and the JWIDF</a:t>
            </a:r>
            <a:endParaRPr/>
          </a:p>
        </p:txBody>
      </p:sp>
      <p:sp>
        <p:nvSpPr>
          <p:cNvPr id="67" name="Google Shape;67;p14"/>
          <p:cNvSpPr txBox="1"/>
          <p:nvPr/>
        </p:nvSpPr>
        <p:spPr>
          <a:xfrm>
            <a:off x="7779000" y="4785725"/>
            <a:ext cx="1364700" cy="35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G. B. Bowling (ASU)</a:t>
            </a:r>
            <a:endParaRPr sz="1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gbbowlin@asu.edu</a:t>
            </a:r>
            <a:endParaRPr sz="1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8" name="Google Shape;68;p14"/>
          <p:cNvSpPr/>
          <p:nvPr/>
        </p:nvSpPr>
        <p:spPr>
          <a:xfrm>
            <a:off x="-185525" y="4018800"/>
            <a:ext cx="773100" cy="819300"/>
          </a:xfrm>
          <a:prstGeom prst="ellipse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9" name="Google Shape;69;p14"/>
          <p:cNvSpPr/>
          <p:nvPr/>
        </p:nvSpPr>
        <p:spPr>
          <a:xfrm>
            <a:off x="4283425" y="4296600"/>
            <a:ext cx="248100" cy="263700"/>
          </a:xfrm>
          <a:prstGeom prst="ellipse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0" name="Google Shape;70;p14"/>
          <p:cNvSpPr/>
          <p:nvPr/>
        </p:nvSpPr>
        <p:spPr>
          <a:xfrm>
            <a:off x="6708400" y="4076950"/>
            <a:ext cx="279900" cy="274800"/>
          </a:xfrm>
          <a:prstGeom prst="ellipse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1" name="Google Shape;71;p14"/>
          <p:cNvSpPr/>
          <p:nvPr/>
        </p:nvSpPr>
        <p:spPr>
          <a:xfrm>
            <a:off x="6287850" y="2280325"/>
            <a:ext cx="207300" cy="199800"/>
          </a:xfrm>
          <a:prstGeom prst="ellipse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2" name="Google Shape;72;p14"/>
          <p:cNvSpPr/>
          <p:nvPr/>
        </p:nvSpPr>
        <p:spPr>
          <a:xfrm>
            <a:off x="7124750" y="216500"/>
            <a:ext cx="172800" cy="173700"/>
          </a:xfrm>
          <a:prstGeom prst="ellipse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3" name="Google Shape;73;p14"/>
          <p:cNvSpPr/>
          <p:nvPr/>
        </p:nvSpPr>
        <p:spPr>
          <a:xfrm>
            <a:off x="7639875" y="593875"/>
            <a:ext cx="172800" cy="173700"/>
          </a:xfrm>
          <a:prstGeom prst="ellipse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4" name="Google Shape;74;p14"/>
          <p:cNvSpPr/>
          <p:nvPr/>
        </p:nvSpPr>
        <p:spPr>
          <a:xfrm>
            <a:off x="7124750" y="216500"/>
            <a:ext cx="172800" cy="173700"/>
          </a:xfrm>
          <a:prstGeom prst="ellipse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5" name="Google Shape;75;p14"/>
          <p:cNvSpPr/>
          <p:nvPr/>
        </p:nvSpPr>
        <p:spPr>
          <a:xfrm>
            <a:off x="1106750" y="1131525"/>
            <a:ext cx="207300" cy="188700"/>
          </a:xfrm>
          <a:prstGeom prst="ellipse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6" name="Google Shape;76;p14"/>
          <p:cNvSpPr/>
          <p:nvPr/>
        </p:nvSpPr>
        <p:spPr>
          <a:xfrm>
            <a:off x="696975" y="524800"/>
            <a:ext cx="172800" cy="159300"/>
          </a:xfrm>
          <a:prstGeom prst="ellipse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7" name="Google Shape;77;p14"/>
          <p:cNvSpPr/>
          <p:nvPr/>
        </p:nvSpPr>
        <p:spPr>
          <a:xfrm>
            <a:off x="376700" y="57200"/>
            <a:ext cx="172800" cy="159300"/>
          </a:xfrm>
          <a:prstGeom prst="ellipse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8" name="Google Shape;78;p14"/>
          <p:cNvSpPr txBox="1"/>
          <p:nvPr/>
        </p:nvSpPr>
        <p:spPr>
          <a:xfrm>
            <a:off x="2648850" y="1240750"/>
            <a:ext cx="3846300" cy="283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This is the JWST/NIRCam view of the IRAC Dark Field, or </a:t>
            </a:r>
            <a:r>
              <a:rPr lang="en" sz="18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JWIDF</a:t>
            </a:r>
            <a:endParaRPr sz="1800" b="1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Circled objects are galactic stars, almost everything else is a galaxy</a:t>
            </a:r>
            <a:endParaRPr sz="18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Three epochs’ worth of JWIDF</a:t>
            </a:r>
            <a:endParaRPr sz="18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data → possibility to leverage JWST’s </a:t>
            </a:r>
            <a:r>
              <a:rPr lang="en" sz="18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sensitivity</a:t>
            </a:r>
            <a:r>
              <a:rPr lang="en" sz="1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and </a:t>
            </a:r>
            <a:r>
              <a:rPr lang="en" sz="18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angular resolution</a:t>
            </a:r>
            <a:r>
              <a:rPr lang="en" sz="1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to find variable objects</a:t>
            </a:r>
            <a:endParaRPr sz="18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5"/>
          <p:cNvSpPr txBox="1">
            <a:spLocks noGrp="1"/>
          </p:cNvSpPr>
          <p:nvPr>
            <p:ph type="title"/>
          </p:nvPr>
        </p:nvSpPr>
        <p:spPr>
          <a:xfrm>
            <a:off x="311700" y="1793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Measurement and Candidate Selection</a:t>
            </a:r>
            <a:endParaRPr/>
          </a:p>
        </p:txBody>
      </p:sp>
      <p:pic>
        <p:nvPicPr>
          <p:cNvPr id="84" name="Google Shape;84;p15" title="talkhist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38175" y="872525"/>
            <a:ext cx="4794127" cy="252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872525"/>
            <a:ext cx="3610250" cy="2528150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5"/>
          <p:cNvSpPr txBox="1"/>
          <p:nvPr/>
        </p:nvSpPr>
        <p:spPr>
          <a:xfrm>
            <a:off x="311750" y="3510525"/>
            <a:ext cx="3610200" cy="129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Measurements of each epoch at 4.4 μm of were taken using 0.24ʺ Kron-like apertures with aggressive deblending</a:t>
            </a:r>
            <a:endParaRPr sz="18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7" name="Google Shape;87;p15"/>
          <p:cNvSpPr txBox="1"/>
          <p:nvPr/>
        </p:nvSpPr>
        <p:spPr>
          <a:xfrm>
            <a:off x="4038262" y="3510525"/>
            <a:ext cx="4794000" cy="129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Epoch-wise magnitude differences were computed down to </a:t>
            </a:r>
            <a:r>
              <a:rPr lang="en" sz="1800" i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m</a:t>
            </a:r>
            <a:r>
              <a:rPr lang="en" sz="1800" baseline="-25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AB</a:t>
            </a:r>
            <a:r>
              <a:rPr lang="en" sz="1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= 29 — objects with</a:t>
            </a:r>
            <a:endParaRPr sz="18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3σ+ Δmag at their magnitudes formed a sample of variable candidates</a:t>
            </a:r>
            <a:endParaRPr sz="18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8" name="Google Shape;88;p15"/>
          <p:cNvSpPr txBox="1"/>
          <p:nvPr/>
        </p:nvSpPr>
        <p:spPr>
          <a:xfrm>
            <a:off x="7779000" y="4785725"/>
            <a:ext cx="1364700" cy="35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G. B. Bowling (ASU)</a:t>
            </a:r>
            <a:endParaRPr sz="1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gbbowlin@asu.edu</a:t>
            </a:r>
            <a:endParaRPr sz="1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89" name="Google Shape;89;p15"/>
          <p:cNvCxnSpPr/>
          <p:nvPr/>
        </p:nvCxnSpPr>
        <p:spPr>
          <a:xfrm>
            <a:off x="3793875" y="4403250"/>
            <a:ext cx="3933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6"/>
          <p:cNvSpPr txBox="1">
            <a:spLocks noGrp="1"/>
          </p:cNvSpPr>
          <p:nvPr>
            <p:ph type="title"/>
          </p:nvPr>
        </p:nvSpPr>
        <p:spPr>
          <a:xfrm>
            <a:off x="311700" y="1793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Variability Catalog</a:t>
            </a:r>
            <a:endParaRPr/>
          </a:p>
        </p:txBody>
      </p:sp>
      <p:pic>
        <p:nvPicPr>
          <p:cNvPr id="95" name="Google Shape;95;p16" title="id29359-cross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8589" y="847688"/>
            <a:ext cx="1288499" cy="1288499"/>
          </a:xfrm>
          <a:prstGeom prst="rect">
            <a:avLst/>
          </a:prstGeom>
          <a:noFill/>
          <a:ln w="6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96;p16" title="id16108-cross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89214" y="847688"/>
            <a:ext cx="1288499" cy="1288499"/>
          </a:xfrm>
          <a:prstGeom prst="rect">
            <a:avLst/>
          </a:prstGeom>
          <a:noFill/>
          <a:ln w="6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7" name="Google Shape;97;p16" title="id11977-cross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58890" y="847716"/>
            <a:ext cx="1288495" cy="1288472"/>
          </a:xfrm>
          <a:prstGeom prst="rect">
            <a:avLst/>
          </a:prstGeom>
          <a:noFill/>
          <a:ln w="6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98" name="Google Shape;98;p16"/>
          <p:cNvSpPr txBox="1"/>
          <p:nvPr/>
        </p:nvSpPr>
        <p:spPr>
          <a:xfrm>
            <a:off x="5942213" y="847738"/>
            <a:ext cx="2773200" cy="12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4750" tIns="84750" rIns="84750" bIns="8475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69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Mergers</a:t>
            </a:r>
            <a:r>
              <a:rPr lang="en" sz="1669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— give rise to so-called “violent relaxation,” gas inflows that promote starbursts</a:t>
            </a:r>
            <a:endParaRPr sz="1669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99" name="Google Shape;99;p16" title="id13847-cross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28575" y="2234769"/>
            <a:ext cx="1288519" cy="1288519"/>
          </a:xfrm>
          <a:prstGeom prst="rect">
            <a:avLst/>
          </a:prstGeom>
          <a:noFill/>
          <a:ln w="88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00" name="Google Shape;100;p16" title="id30445-cross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089139" y="2234792"/>
            <a:ext cx="1288495" cy="1288495"/>
          </a:xfrm>
          <a:prstGeom prst="rect">
            <a:avLst/>
          </a:prstGeom>
          <a:noFill/>
          <a:ln w="88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01" name="Google Shape;101;p16" title="id30860-cross.pn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758878" y="2234781"/>
            <a:ext cx="1288495" cy="1288495"/>
          </a:xfrm>
          <a:prstGeom prst="rect">
            <a:avLst/>
          </a:prstGeom>
          <a:noFill/>
          <a:ln w="88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02" name="Google Shape;102;p16"/>
          <p:cNvSpPr txBox="1"/>
          <p:nvPr/>
        </p:nvSpPr>
        <p:spPr>
          <a:xfrm>
            <a:off x="5942200" y="2234813"/>
            <a:ext cx="2773200" cy="12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4750" tIns="84750" rIns="84750" bIns="8475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69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Nuclear activity</a:t>
            </a:r>
            <a:r>
              <a:rPr lang="en" sz="1669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— short-timescale flickering of bright cores point to AGN activity (more later…)</a:t>
            </a:r>
            <a:endParaRPr sz="1669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03" name="Google Shape;103;p16" title="id30438-cross.png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28587" y="3621888"/>
            <a:ext cx="1288525" cy="1288525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04" name="Google Shape;104;p16" title="id30144-cross.png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758900" y="3621913"/>
            <a:ext cx="1288475" cy="1288475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05" name="Google Shape;105;p16" title="id26334-cross.png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089160" y="3621913"/>
            <a:ext cx="1288450" cy="128845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06" name="Google Shape;106;p16"/>
          <p:cNvSpPr txBox="1"/>
          <p:nvPr/>
        </p:nvSpPr>
        <p:spPr>
          <a:xfrm>
            <a:off x="5942213" y="3621813"/>
            <a:ext cx="2773200" cy="12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4750" tIns="84750" rIns="84750" bIns="8475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69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Off-center “spots”</a:t>
            </a:r>
            <a:r>
              <a:rPr lang="en" sz="1669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— bright point-sources in the disks of galaxies, possible SNes?</a:t>
            </a:r>
            <a:endParaRPr sz="1669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07" name="Google Shape;107;p16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4419538" y="847712"/>
            <a:ext cx="1288450" cy="128845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08" name="Google Shape;108;p16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4419400" y="2234860"/>
            <a:ext cx="1288450" cy="128845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09" name="Google Shape;109;p16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4419408" y="3622033"/>
            <a:ext cx="1288450" cy="128845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10" name="Google Shape;110;p16"/>
          <p:cNvSpPr txBox="1"/>
          <p:nvPr/>
        </p:nvSpPr>
        <p:spPr>
          <a:xfrm>
            <a:off x="7779000" y="4785725"/>
            <a:ext cx="1364700" cy="35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G. B. Bowling (ASU)</a:t>
            </a:r>
            <a:endParaRPr sz="1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gbbowlin@asu.edu</a:t>
            </a:r>
            <a:endParaRPr sz="1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7"/>
          <p:cNvSpPr txBox="1">
            <a:spLocks noGrp="1"/>
          </p:cNvSpPr>
          <p:nvPr>
            <p:ph type="title"/>
          </p:nvPr>
        </p:nvSpPr>
        <p:spPr>
          <a:xfrm>
            <a:off x="311700" y="1793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Morphologies and Colors</a:t>
            </a:r>
            <a:endParaRPr/>
          </a:p>
        </p:txBody>
      </p:sp>
      <p:pic>
        <p:nvPicPr>
          <p:cNvPr id="116" name="Google Shape;116;p17" title="851-image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2325" y="752050"/>
            <a:ext cx="1274063" cy="1274063"/>
          </a:xfrm>
          <a:prstGeom prst="rect">
            <a:avLst/>
          </a:prstGeom>
          <a:noFill/>
          <a:ln w="92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17" name="Google Shape;117;p17" title="851-model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26399" y="752050"/>
            <a:ext cx="1274063" cy="1274063"/>
          </a:xfrm>
          <a:prstGeom prst="rect">
            <a:avLst/>
          </a:prstGeom>
          <a:noFill/>
          <a:ln w="92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18" name="Google Shape;118;p17" title="851-resi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00472" y="752050"/>
            <a:ext cx="1274063" cy="1274063"/>
          </a:xfrm>
          <a:prstGeom prst="rect">
            <a:avLst/>
          </a:prstGeom>
          <a:noFill/>
          <a:ln w="92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19" name="Google Shape;119;p17" title="5691-image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52275" y="2202455"/>
            <a:ext cx="1274073" cy="1274073"/>
          </a:xfrm>
          <a:prstGeom prst="rect">
            <a:avLst/>
          </a:prstGeom>
          <a:noFill/>
          <a:ln w="92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20" name="Google Shape;120;p17" title="5691-model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926361" y="2202455"/>
            <a:ext cx="1274073" cy="1274073"/>
          </a:xfrm>
          <a:prstGeom prst="rect">
            <a:avLst/>
          </a:prstGeom>
          <a:noFill/>
          <a:ln w="92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21" name="Google Shape;121;p17" title="5691-resi.pn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200459" y="2202480"/>
            <a:ext cx="1274038" cy="1274038"/>
          </a:xfrm>
          <a:prstGeom prst="rect">
            <a:avLst/>
          </a:prstGeom>
          <a:noFill/>
          <a:ln w="92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22" name="Google Shape;122;p17" title="15496-image.png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52325" y="3652838"/>
            <a:ext cx="1274028" cy="1274028"/>
          </a:xfrm>
          <a:prstGeom prst="rect">
            <a:avLst/>
          </a:prstGeom>
          <a:noFill/>
          <a:ln w="92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23" name="Google Shape;123;p17" title="15496-model.png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926356" y="3652821"/>
            <a:ext cx="1274062" cy="1274062"/>
          </a:xfrm>
          <a:prstGeom prst="rect">
            <a:avLst/>
          </a:prstGeom>
          <a:noFill/>
          <a:ln w="92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24" name="Google Shape;124;p17" title="15496-resi.png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200428" y="3652821"/>
            <a:ext cx="1274062" cy="1274062"/>
          </a:xfrm>
          <a:prstGeom prst="rect">
            <a:avLst/>
          </a:prstGeom>
          <a:noFill/>
          <a:ln w="92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25" name="Google Shape;125;p17" title="9851-image.png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4669455" y="752050"/>
            <a:ext cx="1274075" cy="1274075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26" name="Google Shape;126;p17" title="9851-model.png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5943525" y="752050"/>
            <a:ext cx="1274075" cy="1274075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27" name="Google Shape;127;p17" title="9851-resi.png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7217598" y="752054"/>
            <a:ext cx="1274075" cy="1274058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28" name="Google Shape;128;p17"/>
          <p:cNvSpPr txBox="1"/>
          <p:nvPr/>
        </p:nvSpPr>
        <p:spPr>
          <a:xfrm>
            <a:off x="4707800" y="3610425"/>
            <a:ext cx="3783900" cy="127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Candidates’ light profiles are generally Sérsic-like, but some objects look like point-sources…</a:t>
            </a:r>
            <a:endParaRPr sz="18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29" name="Google Shape;129;p17" title="3098-image.png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4669450" y="2202463"/>
            <a:ext cx="1274075" cy="1274075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30" name="Google Shape;130;p17" title="3098-model.png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5943525" y="2202463"/>
            <a:ext cx="1274075" cy="1274075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31" name="Google Shape;131;p17" title="3098-resi.png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7217600" y="2202463"/>
            <a:ext cx="1274075" cy="1274075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32" name="Google Shape;132;p17"/>
          <p:cNvSpPr/>
          <p:nvPr/>
        </p:nvSpPr>
        <p:spPr>
          <a:xfrm>
            <a:off x="4633400" y="2129063"/>
            <a:ext cx="3910800" cy="14067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  <p:sp>
        <p:nvSpPr>
          <p:cNvPr id="133" name="Google Shape;133;p17"/>
          <p:cNvSpPr txBox="1"/>
          <p:nvPr/>
        </p:nvSpPr>
        <p:spPr>
          <a:xfrm>
            <a:off x="7779000" y="4785725"/>
            <a:ext cx="1364700" cy="35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G. B. Bowling (ASU)</a:t>
            </a:r>
            <a:endParaRPr sz="1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gbbowlin@asu.edu</a:t>
            </a:r>
            <a:endParaRPr sz="1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8"/>
          <p:cNvSpPr txBox="1">
            <a:spLocks noGrp="1"/>
          </p:cNvSpPr>
          <p:nvPr>
            <p:ph type="title"/>
          </p:nvPr>
        </p:nvSpPr>
        <p:spPr>
          <a:xfrm>
            <a:off x="311700" y="1793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Morphologies and Colors</a:t>
            </a:r>
            <a:endParaRPr/>
          </a:p>
        </p:txBody>
      </p:sp>
      <p:pic>
        <p:nvPicPr>
          <p:cNvPr id="139" name="Google Shape;139;p18" title="medians_color-colo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93488" y="752051"/>
            <a:ext cx="4006323" cy="4006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18" title="5497-image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7725" y="752050"/>
            <a:ext cx="1274075" cy="1274075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41" name="Google Shape;141;p18" title="5497-model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931800" y="752050"/>
            <a:ext cx="1274075" cy="1274075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42" name="Google Shape;142;p18" title="5497-residual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205875" y="752050"/>
            <a:ext cx="1274075" cy="1274075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43" name="Google Shape;143;p18" title="12413-image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57725" y="2176350"/>
            <a:ext cx="1274050" cy="127405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44" name="Google Shape;144;p18" title="12413-model.pn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931775" y="2176337"/>
            <a:ext cx="1274075" cy="1274075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45" name="Google Shape;145;p18" title="12413-residual.png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205863" y="2176350"/>
            <a:ext cx="1274050" cy="127405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46" name="Google Shape;146;p18"/>
          <p:cNvSpPr txBox="1"/>
          <p:nvPr/>
        </p:nvSpPr>
        <p:spPr>
          <a:xfrm>
            <a:off x="657725" y="3493625"/>
            <a:ext cx="3822300" cy="143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Indeed, a handful of objects are described as </a:t>
            </a:r>
            <a:r>
              <a:rPr lang="en" sz="1800" i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bona fide</a:t>
            </a:r>
            <a:r>
              <a:rPr lang="en" sz="1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point-sources, instead of compact Sérsic profiles. Their colors identify them as strong AGN candidates…</a:t>
            </a:r>
            <a:endParaRPr sz="18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7" name="Google Shape;147;p18"/>
          <p:cNvSpPr txBox="1"/>
          <p:nvPr/>
        </p:nvSpPr>
        <p:spPr>
          <a:xfrm>
            <a:off x="7779000" y="4785725"/>
            <a:ext cx="1364700" cy="35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G. B. Bowling (ASU)</a:t>
            </a:r>
            <a:endParaRPr sz="1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gbbowlin@asu.edu</a:t>
            </a:r>
            <a:endParaRPr sz="1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9"/>
          <p:cNvSpPr txBox="1">
            <a:spLocks noGrp="1"/>
          </p:cNvSpPr>
          <p:nvPr>
            <p:ph type="title"/>
          </p:nvPr>
        </p:nvSpPr>
        <p:spPr>
          <a:xfrm>
            <a:off x="311700" y="1793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High-</a:t>
            </a:r>
            <a:r>
              <a:rPr lang="en" i="1"/>
              <a:t>z</a:t>
            </a:r>
            <a:r>
              <a:rPr lang="en"/>
              <a:t> Quasars?</a:t>
            </a:r>
            <a:endParaRPr/>
          </a:p>
        </p:txBody>
      </p:sp>
      <p:pic>
        <p:nvPicPr>
          <p:cNvPr id="153" name="Google Shape;153;p19" title="id9320-cross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42358" y="850150"/>
            <a:ext cx="1534699" cy="1534699"/>
          </a:xfrm>
          <a:prstGeom prst="rect">
            <a:avLst/>
          </a:prstGeom>
          <a:noFill/>
          <a:ln w="76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54" name="Google Shape;154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17788" y="850150"/>
            <a:ext cx="1534699" cy="1534699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55" name="Google Shape;155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66937" y="850150"/>
            <a:ext cx="1534699" cy="1534699"/>
          </a:xfrm>
          <a:prstGeom prst="rect">
            <a:avLst/>
          </a:prstGeom>
          <a:noFill/>
          <a:ln w="113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56" name="Google Shape;156;p19"/>
          <p:cNvSpPr txBox="1"/>
          <p:nvPr/>
        </p:nvSpPr>
        <p:spPr>
          <a:xfrm>
            <a:off x="845100" y="2482950"/>
            <a:ext cx="5042400" cy="171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Some objects have</a:t>
            </a:r>
            <a:endParaRPr sz="16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"/>
              <a:buChar char="●"/>
            </a:pPr>
            <a:r>
              <a:rPr lang="en" sz="1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Detections at 4.4 μm &amp; red colors</a:t>
            </a:r>
            <a:endParaRPr sz="16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"/>
              <a:buChar char="●"/>
            </a:pPr>
            <a:r>
              <a:rPr lang="en" sz="1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Variability at 4.4 μm</a:t>
            </a:r>
            <a:endParaRPr sz="16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"/>
              <a:buChar char="●"/>
            </a:pPr>
            <a:r>
              <a:rPr lang="en" sz="1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Structural parameters ⇒ physical compactness</a:t>
            </a:r>
            <a:endParaRPr sz="16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"/>
              <a:buChar char="●"/>
            </a:pPr>
            <a:r>
              <a:rPr lang="en" sz="1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Point-source light profiles</a:t>
            </a:r>
            <a:endParaRPr sz="16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7" name="Google Shape;157;p19"/>
          <p:cNvSpPr txBox="1"/>
          <p:nvPr/>
        </p:nvSpPr>
        <p:spPr>
          <a:xfrm>
            <a:off x="487800" y="4291950"/>
            <a:ext cx="8168400" cy="5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Walk and talk like high-</a:t>
            </a:r>
            <a:r>
              <a:rPr lang="en" sz="1800" i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z</a:t>
            </a:r>
            <a:r>
              <a:rPr lang="en" sz="1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quasars </a:t>
            </a:r>
            <a:r>
              <a:rPr lang="en" sz="1800" i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so far</a:t>
            </a:r>
            <a:r>
              <a:rPr lang="en" sz="1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… unable to identify as quasars for sure. </a:t>
            </a:r>
            <a:endParaRPr sz="18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JWST/MIRI? IR spectroscopy?</a:t>
            </a:r>
            <a:endParaRPr sz="1800" b="1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58" name="Google Shape;158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838474" y="2615475"/>
            <a:ext cx="2460424" cy="1534699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59" name="Google Shape;159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391510" y="850147"/>
            <a:ext cx="1534700" cy="15347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60" name="Google Shape;160;p19"/>
          <p:cNvSpPr txBox="1"/>
          <p:nvPr/>
        </p:nvSpPr>
        <p:spPr>
          <a:xfrm>
            <a:off x="7779000" y="4785725"/>
            <a:ext cx="1364700" cy="35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G. B. Bowling (ASU)</a:t>
            </a:r>
            <a:endParaRPr sz="1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gbbowlin@asu.edu</a:t>
            </a:r>
            <a:endParaRPr sz="1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0"/>
          <p:cNvSpPr txBox="1">
            <a:spLocks noGrp="1"/>
          </p:cNvSpPr>
          <p:nvPr>
            <p:ph type="title"/>
          </p:nvPr>
        </p:nvSpPr>
        <p:spPr>
          <a:xfrm>
            <a:off x="311700" y="1793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Conclusions</a:t>
            </a:r>
            <a:endParaRPr/>
          </a:p>
        </p:txBody>
      </p:sp>
      <p:pic>
        <p:nvPicPr>
          <p:cNvPr id="166" name="Google Shape;166;p20" title="id30860-cross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52575" y="752055"/>
            <a:ext cx="1208393" cy="1208393"/>
          </a:xfrm>
          <a:prstGeom prst="rect">
            <a:avLst/>
          </a:prstGeom>
          <a:noFill/>
          <a:ln w="82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67" name="Google Shape;167;p20" title="id11977-cross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37324" y="752065"/>
            <a:ext cx="1208393" cy="1208372"/>
          </a:xfrm>
          <a:prstGeom prst="rect">
            <a:avLst/>
          </a:prstGeom>
          <a:noFill/>
          <a:ln w="60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68" name="Google Shape;168;p20" title="id30144-cross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67822" y="752062"/>
            <a:ext cx="1208374" cy="1208374"/>
          </a:xfrm>
          <a:prstGeom prst="rect">
            <a:avLst/>
          </a:prstGeom>
          <a:noFill/>
          <a:ln w="89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69" name="Google Shape;169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383048" y="752062"/>
            <a:ext cx="1208374" cy="1208374"/>
          </a:xfrm>
          <a:prstGeom prst="rect">
            <a:avLst/>
          </a:prstGeom>
          <a:noFill/>
          <a:ln w="89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70" name="Google Shape;170;p20" title="id29359-cross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798276" y="752050"/>
            <a:ext cx="1208397" cy="1208397"/>
          </a:xfrm>
          <a:prstGeom prst="rect">
            <a:avLst/>
          </a:prstGeom>
          <a:noFill/>
          <a:ln w="60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71" name="Google Shape;171;p20"/>
          <p:cNvSpPr txBox="1"/>
          <p:nvPr/>
        </p:nvSpPr>
        <p:spPr>
          <a:xfrm>
            <a:off x="895800" y="2058600"/>
            <a:ext cx="7352400" cy="277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"/>
              <a:buChar char="●"/>
            </a:pPr>
            <a:r>
              <a:rPr lang="en" sz="1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JWST/NIRCam is uniquely suited to probe faint magnitudes at high resolution → perfect tool for studying NIR variability</a:t>
            </a:r>
            <a:endParaRPr sz="16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"/>
              <a:buChar char="●"/>
            </a:pPr>
            <a:r>
              <a:rPr lang="en" sz="1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We find a conservative sample of 21 3σ+ 4.4 μm-variabile candidates containing mergers, galaxies with nuclear flickering, red point-sources, and possible SNes</a:t>
            </a:r>
            <a:endParaRPr sz="16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"/>
              <a:buChar char="●"/>
            </a:pPr>
            <a:r>
              <a:rPr lang="en" sz="1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Colors corroborate variability in identifying a strong sample of AGN — point-sources with AGN-like colors are consistent with high-</a:t>
            </a:r>
            <a:r>
              <a:rPr lang="en" sz="1600" i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z</a:t>
            </a:r>
            <a:r>
              <a:rPr lang="en" sz="1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quasars</a:t>
            </a:r>
            <a:endParaRPr sz="16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"/>
              <a:buChar char="●"/>
            </a:pPr>
            <a:r>
              <a:rPr lang="en" sz="16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Longer-wavelength observations (e.g., JWST/MIRI or IR spectroscopy) are required for further analysis</a:t>
            </a:r>
            <a:endParaRPr sz="1600" b="1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2" name="Google Shape;172;p20"/>
          <p:cNvSpPr txBox="1"/>
          <p:nvPr/>
        </p:nvSpPr>
        <p:spPr>
          <a:xfrm>
            <a:off x="7779000" y="4785725"/>
            <a:ext cx="1364700" cy="35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G. B. Bowling (ASU)</a:t>
            </a:r>
            <a:endParaRPr sz="1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gbbowlin@asu.edu</a:t>
            </a:r>
            <a:endParaRPr sz="1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1"/>
          <p:cNvSpPr txBox="1">
            <a:spLocks noGrp="1"/>
          </p:cNvSpPr>
          <p:nvPr>
            <p:ph type="body" idx="1"/>
          </p:nvPr>
        </p:nvSpPr>
        <p:spPr>
          <a:xfrm>
            <a:off x="311700" y="945800"/>
            <a:ext cx="8520600" cy="362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lnSpcReduction="10000"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Dr. Rogier A. Windhorst, Dr. Seth H. Cohen, Rafael Ortiz III, Dr. Haojing Yan, and the PEARLS Team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The Arizona NASA Space Grant Consortium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Software:</a:t>
            </a:r>
            <a:endParaRPr/>
          </a:p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SzPts val="1800"/>
              <a:buFont typeface="Inconsolata"/>
              <a:buChar char="●"/>
            </a:pPr>
            <a:r>
              <a:rPr lang="en">
                <a:latin typeface="Inconsolata"/>
                <a:ea typeface="Inconsolata"/>
                <a:cs typeface="Inconsolata"/>
                <a:sym typeface="Inconsolata"/>
              </a:rPr>
              <a:t>Astropy</a:t>
            </a:r>
            <a:r>
              <a:rPr lang="en"/>
              <a:t> — Astropy Collaboration+25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Inconsolata"/>
              <a:buChar char="●"/>
            </a:pPr>
            <a:r>
              <a:rPr lang="en">
                <a:latin typeface="Inconsolata"/>
                <a:ea typeface="Inconsolata"/>
                <a:cs typeface="Inconsolata"/>
                <a:sym typeface="Inconsolata"/>
              </a:rPr>
              <a:t>SourceExtractor</a:t>
            </a:r>
            <a:r>
              <a:rPr lang="en"/>
              <a:t> — Bertin+96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Inconsolata"/>
              <a:buChar char="●"/>
            </a:pPr>
            <a:r>
              <a:rPr lang="en">
                <a:latin typeface="Inconsolata"/>
                <a:ea typeface="Inconsolata"/>
                <a:cs typeface="Inconsolata"/>
                <a:sym typeface="Inconsolata"/>
              </a:rPr>
              <a:t>Photutils</a:t>
            </a:r>
            <a:r>
              <a:rPr lang="en"/>
              <a:t> — Bradley+25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Inconsolata"/>
              <a:buChar char="●"/>
            </a:pPr>
            <a:r>
              <a:rPr lang="en">
                <a:latin typeface="Inconsolata"/>
                <a:ea typeface="Inconsolata"/>
                <a:cs typeface="Inconsolata"/>
                <a:sym typeface="Inconsolata"/>
              </a:rPr>
              <a:t>GALFIT</a:t>
            </a:r>
            <a:r>
              <a:rPr lang="en"/>
              <a:t> — Peng+10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>
                <a:latin typeface="Inconsolata"/>
                <a:ea typeface="Inconsolata"/>
                <a:cs typeface="Inconsolata"/>
                <a:sym typeface="Inconsolata"/>
              </a:rPr>
              <a:t>Trilogy</a:t>
            </a:r>
            <a:r>
              <a:rPr lang="en"/>
              <a:t> — Coe+15</a:t>
            </a:r>
            <a:endParaRPr/>
          </a:p>
        </p:txBody>
      </p:sp>
      <p:sp>
        <p:nvSpPr>
          <p:cNvPr id="178" name="Google Shape;178;p21"/>
          <p:cNvSpPr txBox="1">
            <a:spLocks noGrp="1"/>
          </p:cNvSpPr>
          <p:nvPr>
            <p:ph type="title"/>
          </p:nvPr>
        </p:nvSpPr>
        <p:spPr>
          <a:xfrm>
            <a:off x="311700" y="1793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Acknowledgements</a:t>
            </a:r>
            <a:endParaRPr/>
          </a:p>
        </p:txBody>
      </p:sp>
      <p:pic>
        <p:nvPicPr>
          <p:cNvPr id="179" name="Google Shape;179;p21"/>
          <p:cNvPicPr preferRelativeResize="0"/>
          <p:nvPr/>
        </p:nvPicPr>
        <p:blipFill rotWithShape="1">
          <a:blip r:embed="rId3">
            <a:alphaModFix/>
          </a:blip>
          <a:srcRect l="1351" t="1652"/>
          <a:stretch/>
        </p:blipFill>
        <p:spPr>
          <a:xfrm>
            <a:off x="8071125" y="3130775"/>
            <a:ext cx="1072576" cy="1654951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21"/>
          <p:cNvSpPr txBox="1"/>
          <p:nvPr/>
        </p:nvSpPr>
        <p:spPr>
          <a:xfrm>
            <a:off x="7779000" y="4785725"/>
            <a:ext cx="1364700" cy="35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G. B. Bowling (ASU)</a:t>
            </a:r>
            <a:endParaRPr sz="1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gbbowlin@asu.edu</a:t>
            </a:r>
            <a:endParaRPr sz="1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15E158B290FB04C85E3A58298661110" ma:contentTypeVersion="13" ma:contentTypeDescription="Create a new document." ma:contentTypeScope="" ma:versionID="210b815ceb6506e01618af2d17eefaef">
  <xsd:schema xmlns:xsd="http://www.w3.org/2001/XMLSchema" xmlns:xs="http://www.w3.org/2001/XMLSchema" xmlns:p="http://schemas.microsoft.com/office/2006/metadata/properties" xmlns:ns2="18db2308-d939-430a-b691-238a8dea59b6" xmlns:ns3="5b8b13da-f81b-454a-95eb-607e33c0c50f" targetNamespace="http://schemas.microsoft.com/office/2006/metadata/properties" ma:root="true" ma:fieldsID="adfff1f5fea1391eb144090130f045bf" ns2:_="" ns3:_="">
    <xsd:import namespace="18db2308-d939-430a-b691-238a8dea59b6"/>
    <xsd:import namespace="5b8b13da-f81b-454a-95eb-607e33c0c50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8db2308-d939-430a-b691-238a8dea59b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a1dced58-e0b4-42b2-b81d-05092f917ff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description="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b8b13da-f81b-454a-95eb-607e33c0c50f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63870a5b-0f6f-4a43-975e-bd6ec4c6147b}" ma:internalName="TaxCatchAll" ma:showField="CatchAllData" ma:web="5b8b13da-f81b-454a-95eb-607e33c0c50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8db2308-d939-430a-b691-238a8dea59b6">
      <Terms xmlns="http://schemas.microsoft.com/office/infopath/2007/PartnerControls"/>
    </lcf76f155ced4ddcb4097134ff3c332f>
    <TaxCatchAll xmlns="5b8b13da-f81b-454a-95eb-607e33c0c50f" xsi:nil="true"/>
  </documentManagement>
</p:properties>
</file>

<file path=customXml/itemProps1.xml><?xml version="1.0" encoding="utf-8"?>
<ds:datastoreItem xmlns:ds="http://schemas.openxmlformats.org/officeDocument/2006/customXml" ds:itemID="{25A61E1E-2640-4702-B9A8-86E236D36EBC}"/>
</file>

<file path=customXml/itemProps2.xml><?xml version="1.0" encoding="utf-8"?>
<ds:datastoreItem xmlns:ds="http://schemas.openxmlformats.org/officeDocument/2006/customXml" ds:itemID="{8D4DCAC8-4E38-4FA9-A8E7-B2439DBC24DF}"/>
</file>

<file path=customXml/itemProps3.xml><?xml version="1.0" encoding="utf-8"?>
<ds:datastoreItem xmlns:ds="http://schemas.openxmlformats.org/officeDocument/2006/customXml" ds:itemID="{BC4828DA-2335-452C-B52C-4332F3E5E2FE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560</Words>
  <Application>Microsoft Office PowerPoint</Application>
  <PresentationFormat>On-screen Show (16:9)</PresentationFormat>
  <Paragraphs>73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Roboto</vt:lpstr>
      <vt:lpstr>Century Schoolbook</vt:lpstr>
      <vt:lpstr>Inconsolata</vt:lpstr>
      <vt:lpstr>Arial</vt:lpstr>
      <vt:lpstr>Simple Light</vt:lpstr>
      <vt:lpstr>Discovery of NIR-Variable Objects in the JWIDF</vt:lpstr>
      <vt:lpstr>Galaxies, Variability, and the JWIDF</vt:lpstr>
      <vt:lpstr>Measurement and Candidate Selection</vt:lpstr>
      <vt:lpstr>The Variability Catalog</vt:lpstr>
      <vt:lpstr>Morphologies and Colors</vt:lpstr>
      <vt:lpstr>Morphologies and Colors</vt:lpstr>
      <vt:lpstr>High-z Quasars?</vt:lpstr>
      <vt:lpstr>Conclusions</vt:lpstr>
      <vt:lpstr>Acknowledgements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Michelle A. Coe</dc:creator>
  <cp:lastModifiedBy>Coe, Michelle A - (macoe)</cp:lastModifiedBy>
  <cp:revision>1</cp:revision>
  <dcterms:modified xsi:type="dcterms:W3CDTF">2026-04-08T20:02:49Z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0x010100815E158B290FB04C85E3A58298661110</vt:lpwstr>
  </property>
</Properties>
</file>